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1A1A1A"/>
                </a:solidFill>
                <a:latin typeface="Calibri"/>
              </a:rPr>
              <a:t>Harvey ball rating scale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6B7280"/>
                </a:solidFill>
                <a:latin typeface="Calibri"/>
              </a:rPr>
              <a:t>Five native PowerPoint shapes. Recolour, resize and copy them straight into your own deck.</a:t>
            </a:r>
          </a:p>
        </p:txBody>
      </p:sp>
      <p:sp>
        <p:nvSpPr>
          <p:cNvPr id="4" name="Oval 3"/>
          <p:cNvSpPr/>
          <p:nvPr/>
        </p:nvSpPr>
        <p:spPr>
          <a:xfrm>
            <a:off x="1569567" y="2651760"/>
            <a:ext cx="1188720" cy="118872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1295247" y="4160520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1A1A1A"/>
                </a:solidFill>
                <a:latin typeface="Calibri"/>
              </a:rPr>
              <a:t>0%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95247" y="4498848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0">
                <a:solidFill>
                  <a:srgbClr val="6B7280"/>
                </a:solidFill>
                <a:latin typeface="Calibri"/>
              </a:rPr>
              <a:t>Not met</a:t>
            </a:r>
          </a:p>
        </p:txBody>
      </p:sp>
      <p:sp>
        <p:nvSpPr>
          <p:cNvPr id="7" name="Oval 6"/>
          <p:cNvSpPr/>
          <p:nvPr/>
        </p:nvSpPr>
        <p:spPr>
          <a:xfrm>
            <a:off x="3535527" y="2651760"/>
            <a:ext cx="1188720" cy="118872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8" name="Pie 7"/>
          <p:cNvSpPr/>
          <p:nvPr/>
        </p:nvSpPr>
        <p:spPr>
          <a:xfrm>
            <a:off x="3535527" y="2651760"/>
            <a:ext cx="1188720" cy="1188720"/>
          </a:xfrm>
          <a:prstGeom prst="pie">
            <a:avLst>
              <a:gd name="adj1" fmla="val 16200000"/>
              <a:gd name="adj2" fmla="val 216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3261207" y="4160520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1A1A1A"/>
                </a:solidFill>
                <a:latin typeface="Calibri"/>
              </a:rPr>
              <a:t>25%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261207" y="4498848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0">
                <a:solidFill>
                  <a:srgbClr val="6B7280"/>
                </a:solidFill>
                <a:latin typeface="Calibri"/>
              </a:rPr>
              <a:t>Partly met</a:t>
            </a:r>
          </a:p>
        </p:txBody>
      </p:sp>
      <p:sp>
        <p:nvSpPr>
          <p:cNvPr id="11" name="Oval 10"/>
          <p:cNvSpPr/>
          <p:nvPr/>
        </p:nvSpPr>
        <p:spPr>
          <a:xfrm>
            <a:off x="5501487" y="2651760"/>
            <a:ext cx="1188720" cy="118872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12" name="Pie 11"/>
          <p:cNvSpPr/>
          <p:nvPr/>
        </p:nvSpPr>
        <p:spPr>
          <a:xfrm>
            <a:off x="5501487" y="2651760"/>
            <a:ext cx="1188720" cy="1188720"/>
          </a:xfrm>
          <a:prstGeom prst="pie">
            <a:avLst>
              <a:gd name="adj1" fmla="val 16200000"/>
              <a:gd name="adj2" fmla="val 54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3" name="TextBox 12"/>
          <p:cNvSpPr txBox="1"/>
          <p:nvPr/>
        </p:nvSpPr>
        <p:spPr>
          <a:xfrm>
            <a:off x="5227167" y="4160520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1A1A1A"/>
                </a:solidFill>
                <a:latin typeface="Calibri"/>
              </a:rPr>
              <a:t>50%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227167" y="4498848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0">
                <a:solidFill>
                  <a:srgbClr val="6B7280"/>
                </a:solidFill>
                <a:latin typeface="Calibri"/>
              </a:rPr>
              <a:t>Half met</a:t>
            </a:r>
          </a:p>
        </p:txBody>
      </p:sp>
      <p:sp>
        <p:nvSpPr>
          <p:cNvPr id="15" name="Oval 14"/>
          <p:cNvSpPr/>
          <p:nvPr/>
        </p:nvSpPr>
        <p:spPr>
          <a:xfrm>
            <a:off x="7467447" y="2651760"/>
            <a:ext cx="1188720" cy="118872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16" name="Pie 15"/>
          <p:cNvSpPr/>
          <p:nvPr/>
        </p:nvSpPr>
        <p:spPr>
          <a:xfrm>
            <a:off x="7467447" y="2651760"/>
            <a:ext cx="1188720" cy="1188720"/>
          </a:xfrm>
          <a:prstGeom prst="pie">
            <a:avLst>
              <a:gd name="adj1" fmla="val 16200000"/>
              <a:gd name="adj2" fmla="val 108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7" name="TextBox 16"/>
          <p:cNvSpPr txBox="1"/>
          <p:nvPr/>
        </p:nvSpPr>
        <p:spPr>
          <a:xfrm>
            <a:off x="7193127" y="4160520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1A1A1A"/>
                </a:solidFill>
                <a:latin typeface="Calibri"/>
              </a:rPr>
              <a:t>75%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7193127" y="4498848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0">
                <a:solidFill>
                  <a:srgbClr val="6B7280"/>
                </a:solidFill>
                <a:latin typeface="Calibri"/>
              </a:rPr>
              <a:t>Largely met</a:t>
            </a:r>
          </a:p>
        </p:txBody>
      </p:sp>
      <p:sp>
        <p:nvSpPr>
          <p:cNvPr id="19" name="Oval 18"/>
          <p:cNvSpPr/>
          <p:nvPr/>
        </p:nvSpPr>
        <p:spPr>
          <a:xfrm>
            <a:off x="9433407" y="2651760"/>
            <a:ext cx="1188720" cy="1188720"/>
          </a:xfrm>
          <a:prstGeom prst="ellipse">
            <a:avLst/>
          </a:prstGeom>
          <a:solidFill>
            <a:srgbClr val="1F3A5F"/>
          </a:solidFill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9159087" y="4160520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600" b="1">
                <a:solidFill>
                  <a:srgbClr val="1A1A1A"/>
                </a:solidFill>
                <a:latin typeface="Calibri"/>
              </a:rPr>
              <a:t>100%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9159087" y="4498848"/>
            <a:ext cx="17373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200" b="0">
                <a:solidFill>
                  <a:srgbClr val="6B7280"/>
                </a:solidFill>
                <a:latin typeface="Calibri"/>
              </a:rPr>
              <a:t>Fully met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22960" y="598932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0">
                <a:solidFill>
                  <a:srgbClr val="6B7280"/>
                </a:solidFill>
                <a:latin typeface="Calibri"/>
              </a:rPr>
              <a:t>Fill runs clockwise from 12 o'clock. Keep one direction, one accent colour and one scale down every row.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640080"/>
            <a:ext cx="105156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3000" b="1">
                <a:solidFill>
                  <a:srgbClr val="1A1A1A"/>
                </a:solidFill>
                <a:latin typeface="Calibri"/>
              </a:rPr>
              <a:t>Harvey ball comparison grid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1188720"/>
            <a:ext cx="10515600" cy="3657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6B7280"/>
                </a:solidFill>
                <a:latin typeface="Calibri"/>
              </a:rPr>
              <a:t>Swap in your own criteria and options. Every circle is a real shape, so ratings stay editable.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31920" y="2103120"/>
            <a:ext cx="23774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A1A1A"/>
                </a:solidFill>
                <a:latin typeface="Calibri"/>
              </a:rPr>
              <a:t>Option 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309360" y="2103120"/>
            <a:ext cx="23774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A1A1A"/>
                </a:solidFill>
                <a:latin typeface="Calibri"/>
              </a:rPr>
              <a:t>Option B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686800" y="2103120"/>
            <a:ext cx="237744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1A1A1A"/>
                </a:solidFill>
                <a:latin typeface="Calibri"/>
              </a:rPr>
              <a:t>Option 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05840" y="274320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1A1A1A"/>
                </a:solidFill>
                <a:latin typeface="Calibri"/>
              </a:rPr>
              <a:t>Ease of setup</a:t>
            </a:r>
          </a:p>
        </p:txBody>
      </p:sp>
      <p:sp>
        <p:nvSpPr>
          <p:cNvPr id="8" name="Oval 7"/>
          <p:cNvSpPr/>
          <p:nvPr/>
        </p:nvSpPr>
        <p:spPr>
          <a:xfrm>
            <a:off x="4892040" y="265176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9" name="Pie 8"/>
          <p:cNvSpPr/>
          <p:nvPr/>
        </p:nvSpPr>
        <p:spPr>
          <a:xfrm>
            <a:off x="4892040" y="2651760"/>
            <a:ext cx="457200" cy="457200"/>
          </a:xfrm>
          <a:prstGeom prst="pie">
            <a:avLst>
              <a:gd name="adj1" fmla="val 16200000"/>
              <a:gd name="adj2" fmla="val 108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0" name="Oval 9"/>
          <p:cNvSpPr/>
          <p:nvPr/>
        </p:nvSpPr>
        <p:spPr>
          <a:xfrm>
            <a:off x="7269480" y="265176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11" name="Pie 10"/>
          <p:cNvSpPr/>
          <p:nvPr/>
        </p:nvSpPr>
        <p:spPr>
          <a:xfrm>
            <a:off x="7269480" y="2651760"/>
            <a:ext cx="457200" cy="457200"/>
          </a:xfrm>
          <a:prstGeom prst="pie">
            <a:avLst>
              <a:gd name="adj1" fmla="val 16200000"/>
              <a:gd name="adj2" fmla="val 54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2" name="Oval 11"/>
          <p:cNvSpPr/>
          <p:nvPr/>
        </p:nvSpPr>
        <p:spPr>
          <a:xfrm>
            <a:off x="9646920" y="265176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13" name="Pie 12"/>
          <p:cNvSpPr/>
          <p:nvPr/>
        </p:nvSpPr>
        <p:spPr>
          <a:xfrm>
            <a:off x="9646920" y="2651760"/>
            <a:ext cx="457200" cy="457200"/>
          </a:xfrm>
          <a:prstGeom prst="pie">
            <a:avLst>
              <a:gd name="adj1" fmla="val 16200000"/>
              <a:gd name="adj2" fmla="val 216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4" name="TextBox 13"/>
          <p:cNvSpPr txBox="1"/>
          <p:nvPr/>
        </p:nvSpPr>
        <p:spPr>
          <a:xfrm>
            <a:off x="1005840" y="361188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1A1A1A"/>
                </a:solidFill>
                <a:latin typeface="Calibri"/>
              </a:rPr>
              <a:t>Data security</a:t>
            </a:r>
          </a:p>
        </p:txBody>
      </p:sp>
      <p:sp>
        <p:nvSpPr>
          <p:cNvPr id="15" name="Oval 14"/>
          <p:cNvSpPr/>
          <p:nvPr/>
        </p:nvSpPr>
        <p:spPr>
          <a:xfrm>
            <a:off x="4892040" y="3520440"/>
            <a:ext cx="457200" cy="457200"/>
          </a:xfrm>
          <a:prstGeom prst="ellipse">
            <a:avLst/>
          </a:prstGeom>
          <a:solidFill>
            <a:srgbClr val="1F3A5F"/>
          </a:solidFill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16" name="Oval 15"/>
          <p:cNvSpPr/>
          <p:nvPr/>
        </p:nvSpPr>
        <p:spPr>
          <a:xfrm>
            <a:off x="7269480" y="352044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17" name="Pie 16"/>
          <p:cNvSpPr/>
          <p:nvPr/>
        </p:nvSpPr>
        <p:spPr>
          <a:xfrm>
            <a:off x="7269480" y="3520440"/>
            <a:ext cx="457200" cy="457200"/>
          </a:xfrm>
          <a:prstGeom prst="pie">
            <a:avLst>
              <a:gd name="adj1" fmla="val 16200000"/>
              <a:gd name="adj2" fmla="val 108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18" name="Oval 17"/>
          <p:cNvSpPr/>
          <p:nvPr/>
        </p:nvSpPr>
        <p:spPr>
          <a:xfrm>
            <a:off x="9646920" y="352044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19" name="Pie 18"/>
          <p:cNvSpPr/>
          <p:nvPr/>
        </p:nvSpPr>
        <p:spPr>
          <a:xfrm>
            <a:off x="9646920" y="3520440"/>
            <a:ext cx="457200" cy="457200"/>
          </a:xfrm>
          <a:prstGeom prst="pie">
            <a:avLst>
              <a:gd name="adj1" fmla="val 16200000"/>
              <a:gd name="adj2" fmla="val 54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0" name="TextBox 19"/>
          <p:cNvSpPr txBox="1"/>
          <p:nvPr/>
        </p:nvSpPr>
        <p:spPr>
          <a:xfrm>
            <a:off x="1005840" y="448056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1A1A1A"/>
                </a:solidFill>
                <a:latin typeface="Calibri"/>
              </a:rPr>
              <a:t>Reporting depth</a:t>
            </a:r>
          </a:p>
        </p:txBody>
      </p:sp>
      <p:sp>
        <p:nvSpPr>
          <p:cNvPr id="21" name="Oval 20"/>
          <p:cNvSpPr/>
          <p:nvPr/>
        </p:nvSpPr>
        <p:spPr>
          <a:xfrm>
            <a:off x="4892040" y="438912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22" name="Pie 21"/>
          <p:cNvSpPr/>
          <p:nvPr/>
        </p:nvSpPr>
        <p:spPr>
          <a:xfrm>
            <a:off x="4892040" y="4389120"/>
            <a:ext cx="457200" cy="457200"/>
          </a:xfrm>
          <a:prstGeom prst="pie">
            <a:avLst>
              <a:gd name="adj1" fmla="val 16200000"/>
              <a:gd name="adj2" fmla="val 54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3" name="Oval 22"/>
          <p:cNvSpPr/>
          <p:nvPr/>
        </p:nvSpPr>
        <p:spPr>
          <a:xfrm>
            <a:off x="7269480" y="4389120"/>
            <a:ext cx="457200" cy="457200"/>
          </a:xfrm>
          <a:prstGeom prst="ellipse">
            <a:avLst/>
          </a:prstGeom>
          <a:solidFill>
            <a:srgbClr val="1F3A5F"/>
          </a:solidFill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24" name="Oval 23"/>
          <p:cNvSpPr/>
          <p:nvPr/>
        </p:nvSpPr>
        <p:spPr>
          <a:xfrm>
            <a:off x="9646920" y="438912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25" name="Pie 24"/>
          <p:cNvSpPr/>
          <p:nvPr/>
        </p:nvSpPr>
        <p:spPr>
          <a:xfrm>
            <a:off x="9646920" y="4389120"/>
            <a:ext cx="457200" cy="457200"/>
          </a:xfrm>
          <a:prstGeom prst="pie">
            <a:avLst>
              <a:gd name="adj1" fmla="val 16200000"/>
              <a:gd name="adj2" fmla="val 108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6" name="TextBox 25"/>
          <p:cNvSpPr txBox="1"/>
          <p:nvPr/>
        </p:nvSpPr>
        <p:spPr>
          <a:xfrm>
            <a:off x="1005840" y="5349240"/>
            <a:ext cx="2743200" cy="3200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400" b="0">
                <a:solidFill>
                  <a:srgbClr val="1A1A1A"/>
                </a:solidFill>
                <a:latin typeface="Calibri"/>
              </a:rPr>
              <a:t>Total cost</a:t>
            </a:r>
          </a:p>
        </p:txBody>
      </p:sp>
      <p:sp>
        <p:nvSpPr>
          <p:cNvPr id="27" name="Oval 26"/>
          <p:cNvSpPr/>
          <p:nvPr/>
        </p:nvSpPr>
        <p:spPr>
          <a:xfrm>
            <a:off x="4892040" y="525780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28" name="Pie 27"/>
          <p:cNvSpPr/>
          <p:nvPr/>
        </p:nvSpPr>
        <p:spPr>
          <a:xfrm>
            <a:off x="4892040" y="5257800"/>
            <a:ext cx="457200" cy="457200"/>
          </a:xfrm>
          <a:prstGeom prst="pie">
            <a:avLst>
              <a:gd name="adj1" fmla="val 16200000"/>
              <a:gd name="adj2" fmla="val 216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29" name="Oval 28"/>
          <p:cNvSpPr/>
          <p:nvPr/>
        </p:nvSpPr>
        <p:spPr>
          <a:xfrm>
            <a:off x="7269480" y="5257800"/>
            <a:ext cx="457200" cy="457200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30" name="Pie 29"/>
          <p:cNvSpPr/>
          <p:nvPr/>
        </p:nvSpPr>
        <p:spPr>
          <a:xfrm>
            <a:off x="7269480" y="5257800"/>
            <a:ext cx="457200" cy="457200"/>
          </a:xfrm>
          <a:prstGeom prst="pie">
            <a:avLst>
              <a:gd name="adj1" fmla="val 16200000"/>
              <a:gd name="adj2" fmla="val 54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1" name="Oval 30"/>
          <p:cNvSpPr/>
          <p:nvPr/>
        </p:nvSpPr>
        <p:spPr>
          <a:xfrm>
            <a:off x="9646920" y="5257800"/>
            <a:ext cx="457200" cy="457200"/>
          </a:xfrm>
          <a:prstGeom prst="ellipse">
            <a:avLst/>
          </a:prstGeom>
          <a:solidFill>
            <a:srgbClr val="1F3A5F"/>
          </a:solidFill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32" name="TextBox 31"/>
          <p:cNvSpPr txBox="1"/>
          <p:nvPr/>
        </p:nvSpPr>
        <p:spPr>
          <a:xfrm>
            <a:off x="1005840" y="6446520"/>
            <a:ext cx="182880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200" b="1">
                <a:solidFill>
                  <a:srgbClr val="1A1A1A"/>
                </a:solidFill>
                <a:latin typeface="Calibri"/>
              </a:rPr>
              <a:t>Legend</a:t>
            </a:r>
          </a:p>
        </p:txBody>
      </p:sp>
      <p:sp>
        <p:nvSpPr>
          <p:cNvPr id="33" name="Oval 32"/>
          <p:cNvSpPr/>
          <p:nvPr/>
        </p:nvSpPr>
        <p:spPr>
          <a:xfrm>
            <a:off x="2011680" y="6409944"/>
            <a:ext cx="256032" cy="256032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34" name="TextBox 33"/>
          <p:cNvSpPr txBox="1"/>
          <p:nvPr/>
        </p:nvSpPr>
        <p:spPr>
          <a:xfrm>
            <a:off x="2359152" y="6446520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B7280"/>
                </a:solidFill>
                <a:latin typeface="Calibri"/>
              </a:rPr>
              <a:t>Not met</a:t>
            </a:r>
          </a:p>
        </p:txBody>
      </p:sp>
      <p:sp>
        <p:nvSpPr>
          <p:cNvPr id="35" name="Oval 34"/>
          <p:cNvSpPr/>
          <p:nvPr/>
        </p:nvSpPr>
        <p:spPr>
          <a:xfrm>
            <a:off x="3794760" y="6409944"/>
            <a:ext cx="256032" cy="256032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36" name="Pie 35"/>
          <p:cNvSpPr/>
          <p:nvPr/>
        </p:nvSpPr>
        <p:spPr>
          <a:xfrm>
            <a:off x="3794760" y="6409944"/>
            <a:ext cx="256032" cy="256032"/>
          </a:xfrm>
          <a:prstGeom prst="pie">
            <a:avLst>
              <a:gd name="adj1" fmla="val 16200000"/>
              <a:gd name="adj2" fmla="val 216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37" name="TextBox 36"/>
          <p:cNvSpPr txBox="1"/>
          <p:nvPr/>
        </p:nvSpPr>
        <p:spPr>
          <a:xfrm>
            <a:off x="4142232" y="6446520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B7280"/>
                </a:solidFill>
                <a:latin typeface="Calibri"/>
              </a:rPr>
              <a:t>Partly met</a:t>
            </a:r>
          </a:p>
        </p:txBody>
      </p:sp>
      <p:sp>
        <p:nvSpPr>
          <p:cNvPr id="38" name="Oval 37"/>
          <p:cNvSpPr/>
          <p:nvPr/>
        </p:nvSpPr>
        <p:spPr>
          <a:xfrm>
            <a:off x="5577840" y="6409944"/>
            <a:ext cx="256032" cy="256032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39" name="Pie 38"/>
          <p:cNvSpPr/>
          <p:nvPr/>
        </p:nvSpPr>
        <p:spPr>
          <a:xfrm>
            <a:off x="5577840" y="6409944"/>
            <a:ext cx="256032" cy="256032"/>
          </a:xfrm>
          <a:prstGeom prst="pie">
            <a:avLst>
              <a:gd name="adj1" fmla="val 16200000"/>
              <a:gd name="adj2" fmla="val 54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0" name="TextBox 39"/>
          <p:cNvSpPr txBox="1"/>
          <p:nvPr/>
        </p:nvSpPr>
        <p:spPr>
          <a:xfrm>
            <a:off x="5925312" y="6446520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B7280"/>
                </a:solidFill>
                <a:latin typeface="Calibri"/>
              </a:rPr>
              <a:t>Half met</a:t>
            </a:r>
          </a:p>
        </p:txBody>
      </p:sp>
      <p:sp>
        <p:nvSpPr>
          <p:cNvPr id="41" name="Oval 40"/>
          <p:cNvSpPr/>
          <p:nvPr/>
        </p:nvSpPr>
        <p:spPr>
          <a:xfrm>
            <a:off x="7360920" y="6409944"/>
            <a:ext cx="256032" cy="256032"/>
          </a:xfrm>
          <a:prstGeom prst="ellipse">
            <a:avLst/>
          </a:prstGeom>
          <a:noFill/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42" name="Pie 41"/>
          <p:cNvSpPr/>
          <p:nvPr/>
        </p:nvSpPr>
        <p:spPr>
          <a:xfrm>
            <a:off x="7360920" y="6409944"/>
            <a:ext cx="256032" cy="256032"/>
          </a:xfrm>
          <a:prstGeom prst="pie">
            <a:avLst>
              <a:gd name="adj1" fmla="val 16200000"/>
              <a:gd name="adj2" fmla="val 10800000"/>
            </a:avLst>
          </a:prstGeom>
          <a:solidFill>
            <a:srgbClr val="1F3A5F"/>
          </a:solidFill>
          <a:ln>
            <a:noFill/>
          </a:ln>
          <a:effectLst/>
        </p:spPr>
        <p:txBody>
          <a:bodyPr rtlCol="0" anchor="ctr"/>
          <a:lstStyle/>
          <a:p/>
        </p:txBody>
      </p:sp>
      <p:sp>
        <p:nvSpPr>
          <p:cNvPr id="43" name="TextBox 42"/>
          <p:cNvSpPr txBox="1"/>
          <p:nvPr/>
        </p:nvSpPr>
        <p:spPr>
          <a:xfrm>
            <a:off x="7708392" y="6446520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B7280"/>
                </a:solidFill>
                <a:latin typeface="Calibri"/>
              </a:rPr>
              <a:t>Largely met</a:t>
            </a:r>
          </a:p>
        </p:txBody>
      </p:sp>
      <p:sp>
        <p:nvSpPr>
          <p:cNvPr id="44" name="Oval 43"/>
          <p:cNvSpPr/>
          <p:nvPr/>
        </p:nvSpPr>
        <p:spPr>
          <a:xfrm>
            <a:off x="9144000" y="6409944"/>
            <a:ext cx="256032" cy="256032"/>
          </a:xfrm>
          <a:prstGeom prst="ellipse">
            <a:avLst/>
          </a:prstGeom>
          <a:solidFill>
            <a:srgbClr val="1F3A5F"/>
          </a:solidFill>
          <a:ln w="15875">
            <a:solidFill>
              <a:srgbClr val="9AA3AF"/>
            </a:solidFill>
          </a:ln>
          <a:effectLst/>
        </p:spPr>
        <p:txBody>
          <a:bodyPr rtlCol="0" anchor="ctr"/>
          <a:lstStyle/>
          <a:p/>
        </p:txBody>
      </p:sp>
      <p:sp>
        <p:nvSpPr>
          <p:cNvPr id="45" name="TextBox 44"/>
          <p:cNvSpPr txBox="1"/>
          <p:nvPr/>
        </p:nvSpPr>
        <p:spPr>
          <a:xfrm>
            <a:off x="9491472" y="6446520"/>
            <a:ext cx="1280160" cy="2743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l"/>
            <a:r>
              <a:rPr sz="1100" b="0">
                <a:solidFill>
                  <a:srgbClr val="6B7280"/>
                </a:solidFill>
                <a:latin typeface="Calibri"/>
              </a:rPr>
              <a:t>Fully met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Harvey ball rating scale for PowerPoint</dc:title>
  <dc:subject/>
  <dc:creator>Oria</dc:creator>
  <cp:keywords/>
  <dc:description>Free editable Harvey ball shapes from oria.one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